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64" r:id="rId6"/>
    <p:sldId id="259" r:id="rId7"/>
    <p:sldId id="266" r:id="rId8"/>
    <p:sldId id="267" r:id="rId9"/>
    <p:sldId id="265" r:id="rId10"/>
    <p:sldId id="260" r:id="rId11"/>
    <p:sldId id="269" r:id="rId12"/>
    <p:sldId id="270" r:id="rId13"/>
    <p:sldId id="262" r:id="rId14"/>
    <p:sldId id="263" r:id="rId1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08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5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7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9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6.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한계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발전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2710-4C3C-49EE-B277-0E6F8819E734}"/>
              </a:ext>
            </a:extLst>
          </p:cNvPr>
          <p:cNvSpPr txBox="1"/>
          <p:nvPr/>
        </p:nvSpPr>
        <p:spPr>
          <a:xfrm>
            <a:off x="5623029" y="60610"/>
            <a:ext cx="11977637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내부 속 색깔이 다른 객체에 대한 인식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내부에 클릭한 부분과 다른 색을 가진 객체가 존재한다면 그 부분을 그림자로 인식하지 않는다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외곽선 내부 채우기로 해당 객체 부분 인식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그림자로 둘러싸인 빛이 들어오는 부분도 그림자로 인식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395D00-040F-4409-9ABF-42E051FA0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87" y="1762807"/>
            <a:ext cx="6046880" cy="292293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810B833-2449-4B64-872F-C4EAE2E172BD}"/>
              </a:ext>
            </a:extLst>
          </p:cNvPr>
          <p:cNvSpPr/>
          <p:nvPr/>
        </p:nvSpPr>
        <p:spPr>
          <a:xfrm>
            <a:off x="10632699" y="2923563"/>
            <a:ext cx="245477" cy="300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6046392-68E0-4DAA-AFB7-B43AE252064D}"/>
              </a:ext>
            </a:extLst>
          </p:cNvPr>
          <p:cNvSpPr/>
          <p:nvPr/>
        </p:nvSpPr>
        <p:spPr>
          <a:xfrm>
            <a:off x="8621374" y="2923564"/>
            <a:ext cx="245477" cy="300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368224-4978-4FC6-B75C-96D24A6F2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9738" y="1628135"/>
            <a:ext cx="6354410" cy="305760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25C9963-8933-4F5B-9DA2-A427B6AC1AE9}"/>
              </a:ext>
            </a:extLst>
          </p:cNvPr>
          <p:cNvSpPr/>
          <p:nvPr/>
        </p:nvSpPr>
        <p:spPr>
          <a:xfrm>
            <a:off x="14617983" y="4003616"/>
            <a:ext cx="245477" cy="300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406B2D-120A-406C-BF90-29292B55A628}"/>
              </a:ext>
            </a:extLst>
          </p:cNvPr>
          <p:cNvSpPr/>
          <p:nvPr/>
        </p:nvSpPr>
        <p:spPr>
          <a:xfrm>
            <a:off x="16771461" y="3993283"/>
            <a:ext cx="245477" cy="300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BF659-20C0-482C-A40A-3CD771E51392}"/>
              </a:ext>
            </a:extLst>
          </p:cNvPr>
          <p:cNvSpPr txBox="1"/>
          <p:nvPr/>
        </p:nvSpPr>
        <p:spPr>
          <a:xfrm>
            <a:off x="5668487" y="4842937"/>
            <a:ext cx="11977637" cy="128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사용자 입력에 대한 한계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처음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구성하기 위하여 사용자가 마우스 클릭을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번 진행할 때에 그림자 내부 색이 일정하지 않다면 해당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 부분은 그림자로 인식되지 않음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04CBFE-6342-4D7A-9A28-B81580DD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619" y="6464730"/>
            <a:ext cx="5190701" cy="2535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A13BEA-EBBF-471A-91BE-4BAC5449B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455" y="6464730"/>
            <a:ext cx="5222979" cy="25359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06F944-D9D3-474B-9AFD-99FD26BF8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5471" y="6464730"/>
            <a:ext cx="5228678" cy="2535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6.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한계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발전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2710-4C3C-49EE-B277-0E6F8819E734}"/>
              </a:ext>
            </a:extLst>
          </p:cNvPr>
          <p:cNvSpPr txBox="1"/>
          <p:nvPr/>
        </p:nvSpPr>
        <p:spPr>
          <a:xfrm>
            <a:off x="5623029" y="4850724"/>
            <a:ext cx="11977637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해결 방안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1. Mean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Shift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알고리즘 사용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 Mean Shift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알고리즘을 사용하면 영상 내에 존재하는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Color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들을 효과적으로 분리할 수 있다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6B9987-358F-4BCA-8860-08D39B8C2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87" y="1610686"/>
            <a:ext cx="6253071" cy="30226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6D1768-C332-437A-83A9-C1FBC8A08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261" y="1610686"/>
            <a:ext cx="6259887" cy="30226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EAF9E7-D909-4A68-9B08-35A37297A06A}"/>
              </a:ext>
            </a:extLst>
          </p:cNvPr>
          <p:cNvSpPr txBox="1"/>
          <p:nvPr/>
        </p:nvSpPr>
        <p:spPr>
          <a:xfrm>
            <a:off x="5775429" y="213010"/>
            <a:ext cx="11977637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내부 다양한 색 존재 시 한 쪽만 판별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에지를 경계로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surface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색깔이 다르다면 한 부분만 그림자로 판별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0F0E3E-6231-466F-894C-71670DEF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029" y="5866515"/>
            <a:ext cx="6840304" cy="33445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6F5FBF3-2C0B-4A00-AA7D-FCD1F154D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6072" y="6069125"/>
            <a:ext cx="5430290" cy="32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5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6.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한계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발전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AF9E7-D909-4A68-9B08-35A37297A06A}"/>
              </a:ext>
            </a:extLst>
          </p:cNvPr>
          <p:cNvSpPr txBox="1"/>
          <p:nvPr/>
        </p:nvSpPr>
        <p:spPr>
          <a:xfrm>
            <a:off x="5775429" y="213010"/>
            <a:ext cx="11977637" cy="128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해결 방안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2. LCS(log chromaticity space)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공간 사용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 LCS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공간에서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값은 광원의 영향을 무시할 수 있다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가 되는 픽셀들의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LCS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값을 기준으로 타겟 픽셀 간의 거리를 정의하여 다른 기준을 만들 수 있다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 Ex) 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픽셀과의 각도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+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거리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4A0DC5-808A-493E-935E-19FB00C5F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3" t="8036" r="13754" b="13711"/>
          <a:stretch/>
        </p:blipFill>
        <p:spPr>
          <a:xfrm>
            <a:off x="13867495" y="1619075"/>
            <a:ext cx="4218867" cy="28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0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F016E-5763-4671-8C18-563C0AEA62AE}"/>
              </a:ext>
            </a:extLst>
          </p:cNvPr>
          <p:cNvSpPr txBox="1"/>
          <p:nvPr/>
        </p:nvSpPr>
        <p:spPr>
          <a:xfrm>
            <a:off x="5188199" y="1764973"/>
            <a:ext cx="11977637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1. </a:t>
            </a:r>
            <a:r>
              <a:rPr lang="ko-KR" altLang="en-US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사용자 입력에 따른 그림자 마스크 검출의 결과와 한계에 대해 알아봄</a:t>
            </a: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2. </a:t>
            </a:r>
            <a:r>
              <a:rPr lang="ko-KR" altLang="en-US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새로운 거리 정의</a:t>
            </a: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마스크에 대한 후처리</a:t>
            </a: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영상 </a:t>
            </a:r>
            <a:r>
              <a:rPr lang="ko-KR" altLang="en-US" sz="2000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전처리</a:t>
            </a:r>
            <a:r>
              <a:rPr lang="ko-KR" altLang="en-US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 과정에 대한 공부 및 실험이 필요하다</a:t>
            </a:r>
            <a:r>
              <a:rPr lang="en-US" altLang="ko-KR" sz="2000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D4AF8B-B60E-4D0B-B114-8D763B5E1F49}"/>
              </a:ext>
            </a:extLst>
          </p:cNvPr>
          <p:cNvSpPr txBox="1"/>
          <p:nvPr/>
        </p:nvSpPr>
        <p:spPr>
          <a:xfrm>
            <a:off x="92648" y="6374248"/>
            <a:ext cx="6016263" cy="170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참고논문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EUROGRAPHICS 2008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The Shadow Meets the Mask: Pyramid-Based Shadow Removal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F8B33-4AF7-414B-9943-3B895FDEBBCC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5835-0ECE-481B-8721-69B98762F69F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알고리즘 진행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758043" y="526794"/>
            <a:ext cx="6016263" cy="336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기본적인 알고리즘 진행은 아래와 같음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사용자로부터 마우스 입력을 받아 그림자 영역 선택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해당 클릭으로 얻은 기준 그림자 영역과 주변 픽셀의 색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거리를 측정하여 </a:t>
            </a:r>
            <a:r>
              <a:rPr lang="en-US" altLang="ko-KR" dirty="0">
                <a:latin typeface="Verdana Pro Cond" panose="020B0606030504040204" pitchFamily="34" charset="0"/>
              </a:rPr>
              <a:t>region growing </a:t>
            </a:r>
            <a:r>
              <a:rPr lang="ko-KR" altLang="en-US" dirty="0">
                <a:latin typeface="Verdana Pro Cond" panose="020B0606030504040204" pitchFamily="34" charset="0"/>
              </a:rPr>
              <a:t>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얻어진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를 기반으로 다시 </a:t>
            </a:r>
            <a:r>
              <a:rPr lang="en-US" altLang="ko-KR" dirty="0">
                <a:latin typeface="Verdana Pro Cond" panose="020B0606030504040204" pitchFamily="34" charset="0"/>
              </a:rPr>
              <a:t>region growing </a:t>
            </a:r>
            <a:r>
              <a:rPr lang="ko-KR" altLang="en-US" dirty="0">
                <a:latin typeface="Verdana Pro Cond" panose="020B0606030504040204" pitchFamily="34" charset="0"/>
              </a:rPr>
              <a:t>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같은 영역 픽셀 </a:t>
            </a:r>
            <a:r>
              <a:rPr lang="en-US" altLang="ko-KR" dirty="0">
                <a:latin typeface="Verdana Pro Cond" panose="020B0606030504040204" pitchFamily="34" charset="0"/>
              </a:rPr>
              <a:t>A, </a:t>
            </a:r>
            <a:r>
              <a:rPr lang="ko-KR" altLang="en-US" dirty="0">
                <a:latin typeface="Verdana Pro Cond" panose="020B0606030504040204" pitchFamily="34" charset="0"/>
              </a:rPr>
              <a:t>그림자 픽셀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그 이외 </a:t>
            </a:r>
            <a:r>
              <a:rPr lang="en-US" altLang="ko-KR" dirty="0">
                <a:latin typeface="Verdana Pro Cond" panose="020B0606030504040204" pitchFamily="34" charset="0"/>
              </a:rPr>
              <a:t>A –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en-US" altLang="ko-KR" dirty="0">
                <a:latin typeface="Verdana Pro Cond" panose="020B0606030504040204" pitchFamily="34" charset="0"/>
              </a:rPr>
              <a:t> = </a:t>
            </a:r>
            <a:r>
              <a:rPr lang="en-US" altLang="ko-KR" dirty="0" err="1">
                <a:latin typeface="Verdana Pro Cond" panose="020B0606030504040204" pitchFamily="34" charset="0"/>
              </a:rPr>
              <a:t>Ml</a:t>
            </a:r>
            <a:r>
              <a:rPr lang="ko-KR" altLang="en-US" dirty="0">
                <a:latin typeface="Verdana Pro Cond" panose="020B0606030504040204" pitchFamily="34" charset="0"/>
              </a:rPr>
              <a:t>을 계산하여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</a:rPr>
              <a:t>의 표준편차가 </a:t>
            </a:r>
            <a:r>
              <a:rPr lang="en-US" altLang="ko-KR" dirty="0" err="1">
                <a:latin typeface="Verdana Pro Cond" panose="020B0606030504040204" pitchFamily="34" charset="0"/>
              </a:rPr>
              <a:t>Ml</a:t>
            </a:r>
            <a:r>
              <a:rPr lang="ko-KR" altLang="en-US" dirty="0">
                <a:latin typeface="Verdana Pro Cond" panose="020B0606030504040204" pitchFamily="34" charset="0"/>
              </a:rPr>
              <a:t>의 표준편차보다 높으면 그 이전 값을 그림자 영역으로 검출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FFD8-45FD-4976-BF5C-6AC5126F2FD1}"/>
              </a:ext>
            </a:extLst>
          </p:cNvPr>
          <p:cNvSpPr txBox="1"/>
          <p:nvPr/>
        </p:nvSpPr>
        <p:spPr>
          <a:xfrm>
            <a:off x="5758042" y="4909807"/>
            <a:ext cx="6016263" cy="446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각 픽셀 간의 거리는 아래와 같이 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3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벡터 사이의 각도</a:t>
            </a:r>
            <a:r>
              <a:rPr lang="en-US" altLang="ko-KR" dirty="0">
                <a:latin typeface="Verdana Pro Cond" panose="020B0606030504040204" pitchFamily="34" charset="0"/>
              </a:rPr>
              <a:t>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</a:t>
            </a:r>
            <a:r>
              <a:rPr lang="ko-KR" altLang="en-US" dirty="0">
                <a:latin typeface="Verdana Pro Cond" panose="020B0606030504040204" pitchFamily="34" charset="0"/>
              </a:rPr>
              <a:t>에 대해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1 - |cos(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)| </a:t>
            </a:r>
            <a:r>
              <a:rPr lang="ko-KR" altLang="en-US" dirty="0">
                <a:latin typeface="Verdana Pro Cond" panose="020B0606030504040204" pitchFamily="34" charset="0"/>
              </a:rPr>
              <a:t>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2.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2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벡터 사이의 각도</a:t>
            </a:r>
            <a:r>
              <a:rPr lang="en-US" altLang="ko-KR" dirty="0">
                <a:latin typeface="Verdana Pro Cond" panose="020B0606030504040204" pitchFamily="34" charset="0"/>
              </a:rPr>
              <a:t>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</a:t>
            </a:r>
            <a:r>
              <a:rPr lang="ko-KR" altLang="en-US" dirty="0">
                <a:latin typeface="Verdana Pro Cond" panose="020B0606030504040204" pitchFamily="34" charset="0"/>
              </a:rPr>
              <a:t>에 대해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1 - |cos(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)| </a:t>
            </a:r>
            <a:r>
              <a:rPr lang="ko-KR" altLang="en-US" dirty="0">
                <a:latin typeface="Verdana Pro Cond" panose="020B0606030504040204" pitchFamily="34" charset="0"/>
              </a:rPr>
              <a:t>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3. Y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1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값의 차이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755BB-A399-4BFB-A152-A0F6064A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630" y="139680"/>
            <a:ext cx="6016264" cy="4463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48851-27ED-4FDD-A327-F1AEB5E0CA1D}"/>
              </a:ext>
            </a:extLst>
          </p:cNvPr>
          <p:cNvSpPr txBox="1"/>
          <p:nvPr/>
        </p:nvSpPr>
        <p:spPr>
          <a:xfrm>
            <a:off x="12673319" y="6434163"/>
            <a:ext cx="601626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비교가 이루어지는 기준 픽셀은 </a:t>
            </a:r>
            <a:r>
              <a:rPr lang="en-US" altLang="ko-KR" dirty="0">
                <a:latin typeface="Verdana Pro Cond" panose="020B0606030504040204" pitchFamily="34" charset="0"/>
              </a:rPr>
              <a:t>seed </a:t>
            </a:r>
            <a:r>
              <a:rPr lang="ko-KR" altLang="en-US" dirty="0">
                <a:latin typeface="Verdana Pro Cond" panose="020B0606030504040204" pitchFamily="34" charset="0"/>
              </a:rPr>
              <a:t>픽셀들의 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평균값을 기반으로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F8B33-4AF7-414B-9943-3B895FDEBBCC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5835-0ECE-481B-8721-69B98762F69F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그림자 </a:t>
            </a:r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758043" y="526794"/>
            <a:ext cx="6016263" cy="377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그림자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를 얻기 위해서 사용자가 마우스 클릭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거리를 계산하고 히스토그램을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첫 번째 </a:t>
            </a:r>
            <a:r>
              <a:rPr lang="en-US" altLang="ko-KR" dirty="0">
                <a:latin typeface="Verdana Pro Cond" panose="020B0606030504040204" pitchFamily="34" charset="0"/>
              </a:rPr>
              <a:t>peak </a:t>
            </a:r>
            <a:r>
              <a:rPr lang="ko-KR" altLang="en-US" dirty="0">
                <a:latin typeface="Verdana Pro Cond" panose="020B0606030504040204" pitchFamily="34" charset="0"/>
              </a:rPr>
              <a:t>이후의 </a:t>
            </a:r>
            <a:r>
              <a:rPr lang="en-US" altLang="ko-KR" dirty="0" err="1">
                <a:latin typeface="Verdana Pro Cond" panose="020B0606030504040204" pitchFamily="34" charset="0"/>
              </a:rPr>
              <a:t>vally</a:t>
            </a:r>
            <a:r>
              <a:rPr lang="ko-KR" altLang="en-US" dirty="0">
                <a:latin typeface="Verdana Pro Cond" panose="020B0606030504040204" pitchFamily="34" charset="0"/>
              </a:rPr>
              <a:t> 값을 </a:t>
            </a:r>
            <a:r>
              <a:rPr lang="en-US" altLang="ko-KR" dirty="0">
                <a:latin typeface="Verdana Pro Cond" panose="020B0606030504040204" pitchFamily="34" charset="0"/>
              </a:rPr>
              <a:t>threshold</a:t>
            </a:r>
            <a:r>
              <a:rPr lang="ko-KR" altLang="en-US" dirty="0">
                <a:latin typeface="Verdana Pro Cond" panose="020B0606030504040204" pitchFamily="34" charset="0"/>
              </a:rPr>
              <a:t>로 잡아 그 아래 있는 픽셀을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로 설정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Verdana Pro Cond" panose="020B0606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히스토그램을 확인한 결과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거리가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vally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이전에 몰려 있는 것을 확인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Verdana Pro Cond" panose="020B0606030504040204" pitchFamily="34" charset="0"/>
              </a:rPr>
              <a:t>일정한 </a:t>
            </a:r>
            <a:r>
              <a:rPr lang="ko-KR" altLang="en-US" dirty="0" err="1">
                <a:latin typeface="Verdana Pro Cond" panose="020B0606030504040204" pitchFamily="34" charset="0"/>
              </a:rPr>
              <a:t>상수값으로</a:t>
            </a:r>
            <a:r>
              <a:rPr lang="ko-KR" altLang="en-US" dirty="0">
                <a:latin typeface="Verdana Pro Cond" panose="020B0606030504040204" pitchFamily="34" charset="0"/>
              </a:rPr>
              <a:t> 거리를 계산하는 것이 좋다고 판단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FFD8-45FD-4976-BF5C-6AC5126F2FD1}"/>
              </a:ext>
            </a:extLst>
          </p:cNvPr>
          <p:cNvSpPr txBox="1"/>
          <p:nvPr/>
        </p:nvSpPr>
        <p:spPr>
          <a:xfrm>
            <a:off x="5758042" y="5913431"/>
            <a:ext cx="6016263" cy="253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해당 히스토그램에서 픽셀이 몰려 있는 부분의 값은 대부분 각도 </a:t>
            </a:r>
            <a:r>
              <a:rPr lang="en-US" altLang="ko-KR" dirty="0">
                <a:latin typeface="Verdana Pro Cond" panose="020B0606030504040204" pitchFamily="34" charset="0"/>
              </a:rPr>
              <a:t>5 </a:t>
            </a:r>
            <a:r>
              <a:rPr lang="ko-KR" altLang="en-US" dirty="0">
                <a:latin typeface="Verdana Pro Cond" panose="020B0606030504040204" pitchFamily="34" charset="0"/>
              </a:rPr>
              <a:t>도 안쪽인 것을 확인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도를 기준으로 확실한 픽셀만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로 포함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* Y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대해서 하지 않은 이유는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값으로 수행할 시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밝은 부분을 포함하는 경향이 있음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63E71A-0E9C-49D1-977B-C98396E7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020" y="60294"/>
            <a:ext cx="2223577" cy="31567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42FE1D-F9FF-4D9F-A57E-669B8D20A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6124" y="66235"/>
            <a:ext cx="2165238" cy="3150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B5A10F-EFC4-4B69-B8EA-CA5062084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020" y="3357786"/>
            <a:ext cx="2351749" cy="12190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C50E0A-A91C-4B6B-9577-320626FC8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7012" y="5143500"/>
            <a:ext cx="2165238" cy="3038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FD60EE-3FCB-4A21-8B06-6F5BC9E61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7012" y="8182301"/>
            <a:ext cx="2165238" cy="11015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A91FF1-E719-4EE8-8FE3-A909DC17F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7893" y="5143500"/>
            <a:ext cx="2355530" cy="3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0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E1E33-1DBD-485E-94CF-9C59DB38521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2BFD3-E8E6-460C-B7E4-FC2F01BD5461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그림자 </a:t>
            </a:r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Seed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BCB02-06AC-4F9A-A23E-4EC86C818004}"/>
              </a:ext>
            </a:extLst>
          </p:cNvPr>
          <p:cNvSpPr txBox="1"/>
          <p:nvPr/>
        </p:nvSpPr>
        <p:spPr>
          <a:xfrm>
            <a:off x="5876764" y="958124"/>
            <a:ext cx="6016263" cy="253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기존에는 마우스 클릭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번을 기준으로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가 결정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같은 그림자 내부일지라도 약간의 차이를 보이는 부분이 있다면 그 부분을 포함하지 않는 경향이 존재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3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번의 클릭을 통해 얻어진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평균값을 통해 그림자 전반에 대해 검사할 수 있도록 수행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CC96E-3148-42AF-A89A-F60CF07ABDB2}"/>
              </a:ext>
            </a:extLst>
          </p:cNvPr>
          <p:cNvSpPr txBox="1"/>
          <p:nvPr/>
        </p:nvSpPr>
        <p:spPr>
          <a:xfrm>
            <a:off x="12271737" y="838205"/>
            <a:ext cx="6016263" cy="294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기존에는 전 영역 픽셀 검사 </a:t>
            </a:r>
            <a:r>
              <a:rPr lang="en-US" altLang="ko-KR" dirty="0">
                <a:latin typeface="Verdana Pro Cond" panose="020B0606030504040204" pitchFamily="34" charset="0"/>
              </a:rPr>
              <a:t>3 ~ 4</a:t>
            </a:r>
            <a:r>
              <a:rPr lang="ko-KR" altLang="en-US" dirty="0">
                <a:latin typeface="Verdana Pro Cond" panose="020B0606030504040204" pitchFamily="34" charset="0"/>
              </a:rPr>
              <a:t>번 수행하여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를 추가하는 알고리즘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클릭한 부분을  기준으로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 x 5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영역을 검사하는 대신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15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번 반복을 통해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확장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포함된 부분의 경계선만 검출하여 해당 픽셀들만 검사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BAD04-716D-4907-8A82-632635B5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97" y="4959744"/>
            <a:ext cx="5806220" cy="4196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CEF28A-BEEB-4AAD-B179-43DDC6BD1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6851" y="4959744"/>
            <a:ext cx="5804458" cy="4196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C1E4C-64F9-46F7-A92A-D7F2D6DF5A52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8B57D-97EF-4BC1-9E4B-3ADAE5EB450A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영역 확장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0FDF0-1D07-461A-BB17-2AE62CE196B3}"/>
              </a:ext>
            </a:extLst>
          </p:cNvPr>
          <p:cNvSpPr txBox="1"/>
          <p:nvPr/>
        </p:nvSpPr>
        <p:spPr>
          <a:xfrm>
            <a:off x="5764178" y="-25527"/>
            <a:ext cx="6016263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얻어진 그림자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를 기반으로 다시 한번 </a:t>
            </a:r>
            <a:r>
              <a:rPr lang="en-US" altLang="ko-KR" dirty="0">
                <a:latin typeface="Verdana Pro Cond" panose="020B0606030504040204" pitchFamily="34" charset="0"/>
              </a:rPr>
              <a:t>region growing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값을 기준으로 </a:t>
            </a:r>
            <a:r>
              <a:rPr lang="en-US" altLang="ko-KR" dirty="0">
                <a:latin typeface="Verdana Pro Cond" panose="020B0606030504040204" pitchFamily="34" charset="0"/>
              </a:rPr>
              <a:t>region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growing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값을 기준으로 </a:t>
            </a:r>
            <a:r>
              <a:rPr lang="en-US" altLang="ko-KR" dirty="0">
                <a:latin typeface="Verdana Pro Cond" panose="020B0606030504040204" pitchFamily="34" charset="0"/>
              </a:rPr>
              <a:t>region growing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2</a:t>
            </a:r>
            <a:r>
              <a:rPr lang="ko-KR" altLang="en-US" dirty="0">
                <a:latin typeface="Verdana Pro Cond" panose="020B0606030504040204" pitchFamily="34" charset="0"/>
              </a:rPr>
              <a:t>개의 결과 중 작은 영역 사용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Y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값을 사용할 때에 대부분의 픽셀이 포함되는 결과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값을 사용하는 것이 좀 더 좋은 결과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6D9726-8613-468A-B737-B83203967B11}"/>
              </a:ext>
            </a:extLst>
          </p:cNvPr>
          <p:cNvSpPr txBox="1"/>
          <p:nvPr/>
        </p:nvSpPr>
        <p:spPr>
          <a:xfrm>
            <a:off x="5764177" y="2532761"/>
            <a:ext cx="6016263" cy="21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값만을</a:t>
            </a:r>
            <a:r>
              <a:rPr lang="ko-KR" altLang="en-US" dirty="0">
                <a:latin typeface="Verdana Pro Cond" panose="020B0606030504040204" pitchFamily="34" charset="0"/>
              </a:rPr>
              <a:t> 사용해서 하면 그림자 영역 이외에 밝은 부분도 그림자로 포함되는 경향이 존재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두 가지의 조건을 동시에 사용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먼저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1 - |cos(1)|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이내이고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, Y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값 히스토그램 상에서 첫 번째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vally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이전 값을 그림자 영역으로 판단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036706-DDAB-4032-9E42-9C10802E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399" y="62136"/>
            <a:ext cx="4741769" cy="3345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7AA1B0-9827-4D2E-9643-8AB7DB37E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399" y="1939265"/>
            <a:ext cx="5092249" cy="2525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D76A25-616D-4280-AE9C-769E96B7F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177" y="5036516"/>
            <a:ext cx="5902673" cy="41135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A8E350-1F71-4F3D-8717-F7EF5A4D9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6884" y="5036516"/>
            <a:ext cx="5858818" cy="41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5469-7171-49A8-84B0-B3D8C4F2F8B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85E6FE-BA16-4788-8394-F7499C1A3A03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Ms</a:t>
            </a:r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결정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E34336-6E01-46F9-AF8A-1B2D06251601}"/>
              </a:ext>
            </a:extLst>
          </p:cNvPr>
          <p:cNvSpPr txBox="1"/>
          <p:nvPr/>
        </p:nvSpPr>
        <p:spPr>
          <a:xfrm>
            <a:off x="5764178" y="1429141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영역 확장하면서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표준편차가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Ml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보다 크면 중지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계산 결과 보통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Ml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보다 지속적으로 큰 값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표준편차가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번 이상 같은 값이 나오게 되면 그 이전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선택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DF0A6-BB59-4285-93F7-C8A71F1A2411}"/>
              </a:ext>
            </a:extLst>
          </p:cNvPr>
          <p:cNvSpPr txBox="1"/>
          <p:nvPr/>
        </p:nvSpPr>
        <p:spPr>
          <a:xfrm>
            <a:off x="12205792" y="813013"/>
            <a:ext cx="6016263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결정된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가지고 후처리를 통하여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mask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얻음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bilateralFilter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이용하여 에지는 보존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잡음 제거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Threshold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사용하여 얻어진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이진 영상 변환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 x 5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사각형 요소를 이용하여 </a:t>
            </a:r>
            <a:r>
              <a:rPr lang="ko-KR" altLang="en-US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모폴로지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열기 연산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닫기 연산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회 진행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외곽선을 검출하여 가장 바깥에 있는 </a:t>
            </a:r>
            <a:r>
              <a:rPr lang="ko-KR" altLang="en-US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외각선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내부를 채우는 것으로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mask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계산 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77A3B-925A-4023-AF03-2DDE77F1A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53" y="4869824"/>
            <a:ext cx="12639401" cy="45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4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F8B33-4AF7-414B-9943-3B895FDEBBCC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5835-0ECE-481B-8721-69B98762F69F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결과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E3135B-0AB7-48A5-8CF8-AF57E7FB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97" y="101015"/>
            <a:ext cx="9256545" cy="44744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7322D7-A4E0-4EAB-9221-DFA254BE6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14" y="4869824"/>
            <a:ext cx="8318129" cy="44744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C5F7BE-4FC6-4567-9200-D45EC3BB5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758" y="4869824"/>
            <a:ext cx="8623328" cy="446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757</Words>
  <Application>Microsoft Office PowerPoint</Application>
  <PresentationFormat>사용자 지정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Franklin Gothic Heavy</vt:lpstr>
      <vt:lpstr>Verdana Pro Cond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22</cp:revision>
  <dcterms:created xsi:type="dcterms:W3CDTF">2021-02-14T12:13:01Z</dcterms:created>
  <dcterms:modified xsi:type="dcterms:W3CDTF">2021-02-15T06:08:23Z</dcterms:modified>
</cp:coreProperties>
</file>